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82" r:id="rId2"/>
  </p:sldMasterIdLst>
  <p:notesMasterIdLst>
    <p:notesMasterId r:id="rId34"/>
  </p:notesMasterIdLst>
  <p:sldIdLst>
    <p:sldId id="339" r:id="rId3"/>
    <p:sldId id="340" r:id="rId4"/>
    <p:sldId id="338" r:id="rId5"/>
    <p:sldId id="302" r:id="rId6"/>
    <p:sldId id="305" r:id="rId7"/>
    <p:sldId id="342" r:id="rId8"/>
    <p:sldId id="304" r:id="rId9"/>
    <p:sldId id="341" r:id="rId10"/>
    <p:sldId id="265" r:id="rId11"/>
    <p:sldId id="349" r:id="rId12"/>
    <p:sldId id="267" r:id="rId13"/>
    <p:sldId id="268" r:id="rId14"/>
    <p:sldId id="350" r:id="rId15"/>
    <p:sldId id="264" r:id="rId16"/>
    <p:sldId id="290" r:id="rId17"/>
    <p:sldId id="346" r:id="rId18"/>
    <p:sldId id="343" r:id="rId19"/>
    <p:sldId id="344" r:id="rId20"/>
    <p:sldId id="293" r:id="rId21"/>
    <p:sldId id="295" r:id="rId22"/>
    <p:sldId id="292" r:id="rId23"/>
    <p:sldId id="282" r:id="rId24"/>
    <p:sldId id="345" r:id="rId25"/>
    <p:sldId id="347" r:id="rId26"/>
    <p:sldId id="348" r:id="rId27"/>
    <p:sldId id="289" r:id="rId28"/>
    <p:sldId id="326" r:id="rId29"/>
    <p:sldId id="334" r:id="rId30"/>
    <p:sldId id="335" r:id="rId31"/>
    <p:sldId id="336" r:id="rId32"/>
    <p:sldId id="284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FFFF66"/>
    <a:srgbClr val="0000FF"/>
    <a:srgbClr val="990099"/>
    <a:srgbClr val="000000"/>
    <a:srgbClr val="292929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AD2E30-AB4F-4A6A-9CC3-2C87DF6677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83D029-73C8-4AF4-9A81-29FA0245F6DA}" type="slidenum">
              <a:rPr lang="en-US"/>
              <a:pPr/>
              <a:t>5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2613F6-85CB-4EF7-ACC2-7DB564EAF570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48FE58-C14B-429D-AFA6-84B10C45B22B}" type="slidenum">
              <a:rPr lang="en-US"/>
              <a:pPr/>
              <a:t>7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B1D011-28DD-4ACE-8919-AFB800FCD471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64447-556F-4F7F-A3B8-E2087B6D62BC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71EF60-F869-4990-8154-2F3952FA5B42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3DD54-3718-4B09-860D-5AF9BACA95C5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6201B1-471A-4657-BFC1-2335E06B4F3A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36F63-8087-48E5-971D-91DAAF641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90449-DAD6-42D1-AA5B-264E0DC218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60233-CC81-45E8-9EB3-C0BA1ECA9D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6E356-8C9D-44EF-A74E-893ACA1646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6C0C15-1251-45FB-B3B8-AD44475DB3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</p:grpSp>
      <p:sp>
        <p:nvSpPr>
          <p:cNvPr id="6764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764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A23C77-B01E-4999-95D7-7E7E09C63C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78AB7-203D-4EDF-A94D-D3748725A4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5AEA-AD2E-4C9E-B10E-9AB8AA084A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C3418-028E-47C2-9C18-354010FDAF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994D3-DA60-47CC-9DC1-7C2292919C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E496-4E50-4D72-964C-96227402F2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3D3BA-FE6F-47A2-9BE6-398309AE0E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7C68-357A-4FA9-B447-FDE5A6A6F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320BF-FE06-4B8D-92D6-BAC64A1AB4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AF7CA-BBF9-4F46-ADF8-0C7189E7C4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45014-0BC1-4A13-8923-9159D13909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AB41C-5520-48EB-A545-02C0F0115C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1F457-6C53-4075-A7EF-2F04D022E3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5174B-5B90-4E19-BBBB-E0E86F6C9F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2C745-BDFB-48A7-93B1-F076FA19EB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11EEF-CC0D-46F5-A520-EED796638F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7FECF-A327-4AE5-AF43-9B01578ABB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E6496-EC89-4271-A0B5-AA438444E0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23C76-AD38-463C-84E9-28082C0DAA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F333AD5-9600-4E0A-B6F4-4ABC874AE2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3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656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sp>
          <p:nvSpPr>
            <p:cNvPr id="6656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sp>
          <p:nvSpPr>
            <p:cNvPr id="6656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7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09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10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657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6657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  <p:sp>
                <p:nvSpPr>
                  <p:cNvPr id="6657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66573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66574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66575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66576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6657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</p:grpSp>
            <p:pic>
              <p:nvPicPr>
                <p:cNvPr id="2093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4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5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6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7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8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9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00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7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07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6660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0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0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0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1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1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1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1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1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  <p:sp>
          <p:nvSpPr>
            <p:cNvPr id="6661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661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en-US" dirty="0"/>
            </a:p>
          </p:txBody>
        </p:sp>
      </p:grpSp>
      <p:sp>
        <p:nvSpPr>
          <p:cNvPr id="205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61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62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62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F1E7686E-2FFB-484C-9F2F-0412A0ADE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457200" y="457200"/>
            <a:ext cx="6965950" cy="2057400"/>
          </a:xfrm>
        </p:spPr>
        <p:txBody>
          <a:bodyPr/>
          <a:lstStyle/>
          <a:p>
            <a:r>
              <a:rPr lang="en-US" sz="6000" i="1" dirty="0" smtClean="0">
                <a:latin typeface="Berlin Sans FB Demi" pitchFamily="34" charset="0"/>
              </a:rPr>
              <a:t>More than just a Japanese class….</a:t>
            </a:r>
            <a:endParaRPr lang="en-US" sz="6000" i="1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143000" y="5257800"/>
            <a:ext cx="5640388" cy="1295400"/>
          </a:xfrm>
        </p:spPr>
        <p:txBody>
          <a:bodyPr/>
          <a:lstStyle/>
          <a:p>
            <a:r>
              <a:rPr lang="en-US" sz="2800" b="1" dirty="0" smtClean="0"/>
              <a:t>Menasha’s K-12 Japanese Language and Culture Program</a:t>
            </a:r>
            <a:endParaRPr lang="en-US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362200"/>
            <a:ext cx="3962400" cy="29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Why we needed to do this…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Promote some “equity” amongst languages</a:t>
            </a:r>
          </a:p>
          <a:p>
            <a:r>
              <a:rPr lang="en-US" dirty="0" smtClean="0">
                <a:latin typeface="Comic Sans MS" pitchFamily="66" charset="0"/>
              </a:rPr>
              <a:t>“Square pegs in round holes”</a:t>
            </a:r>
          </a:p>
          <a:p>
            <a:r>
              <a:rPr lang="en-US" dirty="0" smtClean="0">
                <a:latin typeface="Comic Sans MS" pitchFamily="66" charset="0"/>
              </a:rPr>
              <a:t>Less “waste” of instruction time to “test”</a:t>
            </a:r>
          </a:p>
          <a:p>
            <a:r>
              <a:rPr lang="en-US" dirty="0" smtClean="0">
                <a:latin typeface="Comic Sans MS" pitchFamily="66" charset="0"/>
              </a:rPr>
              <a:t>Not necessary to create “too” many courses</a:t>
            </a:r>
          </a:p>
          <a:p>
            <a:r>
              <a:rPr lang="en-US" dirty="0" smtClean="0">
                <a:latin typeface="Comic Sans MS" pitchFamily="66" charset="0"/>
              </a:rPr>
              <a:t>Students moving “in and out”; easier placement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28600"/>
            <a:ext cx="8458200" cy="190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ja-JP" altLang="en-US" sz="2800" smtClean="0">
                <a:ea typeface="ＭＳ Ｐゴシック" pitchFamily="34" charset="-128"/>
              </a:rPr>
              <a:t>　</a:t>
            </a:r>
          </a:p>
        </p:txBody>
      </p:sp>
      <p:graphicFrame>
        <p:nvGraphicFramePr>
          <p:cNvPr id="83002" name="Group 58"/>
          <p:cNvGraphicFramePr>
            <a:graphicFrameLocks noGrp="1"/>
          </p:cNvGraphicFramePr>
          <p:nvPr>
            <p:ph sz="half" idx="2"/>
          </p:nvPr>
        </p:nvGraphicFramePr>
        <p:xfrm>
          <a:off x="76200" y="2133600"/>
          <a:ext cx="8991600" cy="4023360"/>
        </p:xfrm>
        <a:graphic>
          <a:graphicData uri="http://schemas.openxmlformats.org/drawingml/2006/table">
            <a:tbl>
              <a:tblPr/>
              <a:tblGrid>
                <a:gridCol w="1335088"/>
                <a:gridCol w="1276350"/>
                <a:gridCol w="1276350"/>
                <a:gridCol w="1276350"/>
                <a:gridCol w="1276350"/>
                <a:gridCol w="1274762"/>
                <a:gridCol w="1276350"/>
              </a:tblGrid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例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Trans.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Interm.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Interm.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Adv.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Adv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7-12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8-12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9-12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10-12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11-12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Grade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Japan and the World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Travel/ Trans-portation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10" name="Text Box 59"/>
          <p:cNvSpPr txBox="1">
            <a:spLocks noChangeArrowheads="1"/>
          </p:cNvSpPr>
          <p:nvPr/>
        </p:nvSpPr>
        <p:spPr bwMode="auto">
          <a:xfrm>
            <a:off x="609600" y="53340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  <a:latin typeface="Comic Sans MS" pitchFamily="66" charset="0"/>
              </a:rPr>
              <a:t>Example of Spiral Curriculum </a:t>
            </a:r>
          </a:p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  <a:latin typeface="Comic Sans MS" pitchFamily="66" charset="0"/>
              </a:rPr>
              <a:t>Alternating Units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147" name="Group 155"/>
          <p:cNvGraphicFramePr>
            <a:graphicFrameLocks noGrp="1"/>
          </p:cNvGraphicFramePr>
          <p:nvPr>
            <p:ph sz="half" idx="1"/>
          </p:nvPr>
        </p:nvGraphicFramePr>
        <p:xfrm>
          <a:off x="152400" y="1371600"/>
          <a:ext cx="8763000" cy="5486400"/>
        </p:xfrm>
        <a:graphic>
          <a:graphicData uri="http://schemas.openxmlformats.org/drawingml/2006/table">
            <a:tbl>
              <a:tblPr/>
              <a:tblGrid>
                <a:gridCol w="2933700"/>
                <a:gridCol w="915988"/>
                <a:gridCol w="915987"/>
                <a:gridCol w="917575"/>
                <a:gridCol w="1081088"/>
                <a:gridCol w="1082675"/>
                <a:gridCol w="915987"/>
              </a:tblGrid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Daily Routines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School and Educ.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Shopping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Seasonal Events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Rites of Passage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Japan and the World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Home and Community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Leisure/Free Time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My Body/My Health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Means of Communication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Travel/Transportation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Self/Family/Friends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5100" name="Group 108"/>
          <p:cNvGraphicFramePr>
            <a:graphicFrameLocks noGrp="1"/>
          </p:cNvGraphicFramePr>
          <p:nvPr>
            <p:ph sz="half" idx="2"/>
          </p:nvPr>
        </p:nvGraphicFramePr>
        <p:xfrm>
          <a:off x="3124200" y="0"/>
          <a:ext cx="5791200" cy="1341120"/>
        </p:xfrm>
        <a:graphic>
          <a:graphicData uri="http://schemas.openxmlformats.org/drawingml/2006/table">
            <a:tbl>
              <a:tblPr/>
              <a:tblGrid>
                <a:gridCol w="909638"/>
                <a:gridCol w="911225"/>
                <a:gridCol w="909637"/>
                <a:gridCol w="1074738"/>
                <a:gridCol w="1076325"/>
                <a:gridCol w="909637"/>
              </a:tblGrid>
              <a:tr h="3111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Trans 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Trans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Int 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Int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Adv.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Adv 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Grades 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Grades 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Grades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ＭＳ Ｐゴシック" pitchFamily="34" charset="-128"/>
                          <a:ea typeface="ＭＳ Ｐゴシック" pitchFamily="34" charset="-128"/>
                          <a:cs typeface="Arial" charset="0"/>
                        </a:rPr>
                        <a:t>Grade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７－１２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８－１２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９－１２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１０－１２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１１－１２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Comic Sans MS" pitchFamily="66" charset="0"/>
              </a:rPr>
              <a:t>Within each level….</a:t>
            </a:r>
            <a:endParaRPr lang="en-US" b="1" i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Within a level, learning targets recycle in different contexts (units), 3-4 times</a:t>
            </a:r>
          </a:p>
          <a:p>
            <a:r>
              <a:rPr lang="en-US" dirty="0" smtClean="0">
                <a:latin typeface="Comic Sans MS" pitchFamily="66" charset="0"/>
              </a:rPr>
              <a:t>Flexibility in “point” totals allows a student time to “get it”.</a:t>
            </a:r>
          </a:p>
        </p:txBody>
      </p:sp>
      <p:pic>
        <p:nvPicPr>
          <p:cNvPr id="4" name="Picture 8" descr="Untitle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0"/>
            <a:ext cx="4573903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382000" cy="62484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No “textbook” series used:  sets of classroom “texts” used as supplementary materials in a Standards-Based spiral curriculum</a:t>
            </a:r>
          </a:p>
          <a:p>
            <a:pPr eaLnBrk="1" hangingPunct="1"/>
            <a:r>
              <a:rPr lang="en-US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Each “unit” is based on </a:t>
            </a:r>
            <a:r>
              <a:rPr lang="en-US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learning targets</a:t>
            </a:r>
            <a:r>
              <a:rPr lang="en-US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that spiral in each level</a:t>
            </a:r>
          </a:p>
          <a:p>
            <a:pPr eaLnBrk="1" hangingPunct="1"/>
            <a:r>
              <a:rPr lang="en-US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Each level develops                    different “themes”                               for each unit</a:t>
            </a:r>
          </a:p>
          <a:p>
            <a:pPr eaLnBrk="1" hangingPunct="1"/>
            <a:endParaRPr lang="en-US" dirty="0" smtClean="0"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6806" name="Picture 6" descr="KS975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46475"/>
            <a:ext cx="4062413" cy="2701925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50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858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In our program:  </a:t>
            </a:r>
          </a:p>
          <a:p>
            <a:endParaRPr lang="en-US" sz="3200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omic Sans MS" pitchFamily="66" charset="0"/>
              </a:rPr>
              <a:t>A student will complete 12 units over the course of 2 years within each level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omic Sans MS" pitchFamily="66" charset="0"/>
              </a:rPr>
              <a:t>Each unit of study within each level has a set of Benchmarks (Performance Assessments) written for each of the 3 modes of communication</a:t>
            </a:r>
          </a:p>
        </p:txBody>
      </p:sp>
      <p:pic>
        <p:nvPicPr>
          <p:cNvPr id="95234" name="Picture 2" descr="C:\Users\Owner\AppData\Local\Microsoft\Windows\Temporary Internet Files\Content.IE5\4R038GPY\MCj007882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688561"/>
            <a:ext cx="2362200" cy="2017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st-takla.org/Pix/People-General/www-St-Takla-org___Puzzl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667000"/>
            <a:ext cx="3324225" cy="306705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162800" y="5486400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9906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AR CHRISTY" pitchFamily="2" charset="0"/>
              </a:rPr>
              <a:t>Puzzled?</a:t>
            </a:r>
            <a:endParaRPr lang="en-US" sz="8000" dirty="0">
              <a:latin typeface="AR CHRIST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Each set of Benchmarks (Performance Assessments) will score a “point” value for each student per unit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4953000"/>
            <a:ext cx="678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2pts:  Meets or Exceeds an expectation</a:t>
            </a:r>
          </a:p>
          <a:p>
            <a:r>
              <a:rPr lang="en-US" sz="2400" dirty="0" smtClean="0">
                <a:latin typeface="Comic Sans MS" pitchFamily="66" charset="0"/>
              </a:rPr>
              <a:t>1pt:    Does not meet an expectation</a:t>
            </a:r>
          </a:p>
          <a:p>
            <a:r>
              <a:rPr lang="en-US" sz="2400" dirty="0" smtClean="0">
                <a:latin typeface="Comic Sans MS" pitchFamily="66" charset="0"/>
              </a:rPr>
              <a:t>0pt:    No production</a:t>
            </a:r>
          </a:p>
        </p:txBody>
      </p:sp>
      <p:pic>
        <p:nvPicPr>
          <p:cNvPr id="5" name="Picture 4" descr="Parker shi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09800"/>
            <a:ext cx="2590800" cy="2387600"/>
          </a:xfrm>
          <a:prstGeom prst="rect">
            <a:avLst/>
          </a:prstGeom>
          <a:noFill/>
        </p:spPr>
      </p:pic>
      <p:pic>
        <p:nvPicPr>
          <p:cNvPr id="6" name="Picture 5" descr="miran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362200"/>
            <a:ext cx="3657600" cy="2195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So, do the math and….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12 units per level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X   2 pts possible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_______________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 24 possible points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95234" name="Picture 2" descr="http://sh148.k12.sd.us/images/Meas%20Screen%20bea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2943225" cy="2628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5562600"/>
            <a:ext cx="7620000" cy="83099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Measures student progress at many levels of study (i.e. unit, level)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57200"/>
            <a:ext cx="86106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A student could score the following: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2pts:  Meets or Exceeds an expectation</a:t>
            </a:r>
          </a:p>
          <a:p>
            <a:r>
              <a:rPr lang="en-US" sz="2400" dirty="0" smtClean="0">
                <a:latin typeface="Comic Sans MS" pitchFamily="66" charset="0"/>
              </a:rPr>
              <a:t>1pt:    Does not meet an expectation</a:t>
            </a:r>
          </a:p>
          <a:p>
            <a:r>
              <a:rPr lang="en-US" sz="2400" dirty="0" smtClean="0">
                <a:latin typeface="Comic Sans MS" pitchFamily="66" charset="0"/>
              </a:rPr>
              <a:t>0pt:    No production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**At each level, a student could earn up to 24 points</a:t>
            </a:r>
          </a:p>
          <a:p>
            <a:endParaRPr lang="en-US" sz="2400" dirty="0">
              <a:latin typeface="Comic Sans MS" pitchFamily="66" charset="0"/>
            </a:endParaRP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Middle School                                              High School</a:t>
            </a:r>
          </a:p>
          <a:p>
            <a:endParaRPr lang="en-US" sz="2400" dirty="0"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19/20-24 points      </a:t>
            </a:r>
            <a:r>
              <a:rPr lang="en-US" sz="2400" dirty="0" smtClean="0">
                <a:latin typeface="Comic Sans MS" pitchFamily="66" charset="0"/>
              </a:rPr>
              <a:t>Moves to Intermediate A course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14/15-19 points	</a:t>
            </a:r>
            <a:r>
              <a:rPr lang="en-US" sz="2400" dirty="0" smtClean="0">
                <a:latin typeface="Comic Sans MS" pitchFamily="66" charset="0"/>
              </a:rPr>
              <a:t> Remains in Transitional B course </a:t>
            </a:r>
            <a:r>
              <a:rPr lang="en-US" dirty="0" smtClean="0">
                <a:latin typeface="Comic Sans MS" pitchFamily="66" charset="0"/>
              </a:rPr>
              <a:t>(HS level)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NOTE:  </a:t>
            </a:r>
            <a:r>
              <a:rPr lang="en-US" dirty="0" smtClean="0">
                <a:latin typeface="Comic Sans MS" pitchFamily="66" charset="0"/>
              </a:rPr>
              <a:t>Students’ grades don’t always equal the scores they earn for Performance Assessments (Benchmarks)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667000" y="3962400"/>
            <a:ext cx="37338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211" name="Picture 3" descr="C:\Users\Owner\AppData\Local\Microsoft\Windows\Temporary Internet Files\Content.IE5\PRIQU1H2\MCj007882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762000"/>
            <a:ext cx="2040732" cy="11641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781800" y="1063823"/>
            <a:ext cx="2286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534400" cy="3962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b="1" dirty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All students in district have the opportunity to study a World Language K-12</a:t>
            </a:r>
          </a:p>
          <a:p>
            <a:pPr>
              <a:lnSpc>
                <a:spcPct val="80000"/>
              </a:lnSpc>
            </a:pPr>
            <a:r>
              <a:rPr lang="en-US" altLang="zh-CN" b="1" dirty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3 languages evenly divided between elementary schools (German, Japanese, Spanish)</a:t>
            </a:r>
          </a:p>
          <a:p>
            <a:pPr>
              <a:lnSpc>
                <a:spcPct val="80000"/>
              </a:lnSpc>
            </a:pPr>
            <a:endParaRPr lang="en-US" altLang="zh-CN" sz="20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14400" y="228600"/>
            <a:ext cx="769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sz="2800" b="1">
                <a:solidFill>
                  <a:srgbClr val="FFFF66"/>
                </a:solidFill>
                <a:ea typeface="宋体" pitchFamily="2" charset="-122"/>
              </a:rPr>
              <a:t>K-12 World Language</a:t>
            </a:r>
          </a:p>
          <a:p>
            <a:pPr algn="r"/>
            <a:r>
              <a:rPr lang="en-US" altLang="zh-CN" sz="2800" b="1">
                <a:solidFill>
                  <a:srgbClr val="FFFF66"/>
                </a:solidFill>
                <a:ea typeface="宋体" pitchFamily="2" charset="-122"/>
              </a:rPr>
              <a:t>Menasha Joint School District </a:t>
            </a:r>
          </a:p>
          <a:p>
            <a:pPr algn="r"/>
            <a:r>
              <a:rPr lang="en-US" altLang="zh-CN" sz="2800" b="1">
                <a:solidFill>
                  <a:srgbClr val="FFFF66"/>
                </a:solidFill>
                <a:ea typeface="宋体" pitchFamily="2" charset="-122"/>
              </a:rPr>
              <a:t>Menasha, WI </a:t>
            </a:r>
          </a:p>
        </p:txBody>
      </p:sp>
      <p:pic>
        <p:nvPicPr>
          <p:cNvPr id="31750" name="Picture 6" descr="MJSDLogo_FullTe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2581275" cy="11715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4876800"/>
            <a:ext cx="4648200" cy="115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b="1" dirty="0" smtClean="0">
                <a:solidFill>
                  <a:srgbClr val="FFFF00"/>
                </a:solidFill>
                <a:latin typeface="Comic Sans MS" pitchFamily="66" charset="0"/>
                <a:ea typeface="宋体" pitchFamily="2" charset="-122"/>
              </a:rPr>
              <a:t>Grades K-6 required</a:t>
            </a:r>
          </a:p>
          <a:p>
            <a:pPr>
              <a:lnSpc>
                <a:spcPct val="80000"/>
              </a:lnSpc>
            </a:pPr>
            <a:r>
              <a:rPr lang="en-US" altLang="zh-CN" sz="3200" b="1" dirty="0" smtClean="0">
                <a:solidFill>
                  <a:srgbClr val="FFFF00"/>
                </a:solidFill>
                <a:latin typeface="Comic Sans MS" pitchFamily="66" charset="0"/>
                <a:ea typeface="宋体" pitchFamily="2" charset="-122"/>
              </a:rPr>
              <a:t>Grades 7-12 elective </a:t>
            </a:r>
          </a:p>
          <a:p>
            <a:endParaRPr lang="en-US" dirty="0"/>
          </a:p>
        </p:txBody>
      </p:sp>
      <p:pic>
        <p:nvPicPr>
          <p:cNvPr id="9" name="Picture 4" descr="DSC00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1148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447800"/>
          <a:ext cx="7467601" cy="4343400"/>
        </p:xfrm>
        <a:graphic>
          <a:graphicData uri="http://schemas.openxmlformats.org/drawingml/2006/table">
            <a:tbl>
              <a:tblPr/>
              <a:tblGrid>
                <a:gridCol w="1221658"/>
                <a:gridCol w="1221658"/>
                <a:gridCol w="1582994"/>
                <a:gridCol w="1582994"/>
                <a:gridCol w="1858297"/>
              </a:tblGrid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latin typeface="Comic Sans MS"/>
                        </a:rPr>
                        <a:t>Beginning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latin typeface="Comic Sans MS"/>
                        </a:rPr>
                        <a:t>Transitional A/B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latin typeface="Comic Sans MS"/>
                        </a:rPr>
                        <a:t>Intermediate A/B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latin typeface="Comic Sans MS"/>
                        </a:rPr>
                        <a:t>Advanced A/B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Student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K-6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7 and 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9 and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11* and 12*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Student 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K-6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Comic Sans MS"/>
                        </a:rPr>
                        <a:t>Grade 7, 8 and 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10 and 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12*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Student 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7 and </a:t>
                      </a:r>
                      <a:r>
                        <a:rPr lang="en-US" sz="1200" b="0" i="0" u="none" strike="noStrike" dirty="0" smtClean="0">
                          <a:latin typeface="Comic Sans MS"/>
                        </a:rPr>
                        <a:t>8**</a:t>
                      </a:r>
                      <a:endParaRPr lang="en-US" sz="1200" b="0" i="0" u="none" strike="noStrike" dirty="0">
                        <a:latin typeface="Comic Sans M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9 and </a:t>
                      </a:r>
                      <a:r>
                        <a:rPr lang="en-US" sz="1200" b="0" i="0" u="none" strike="noStrike" dirty="0" smtClean="0">
                          <a:latin typeface="Comic Sans MS"/>
                        </a:rPr>
                        <a:t>10**</a:t>
                      </a:r>
                      <a:endParaRPr lang="en-US" sz="1200" b="0" i="0" u="none" strike="noStrike" dirty="0">
                        <a:latin typeface="Comic Sans M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11 and 12**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(Grade 12*)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Student 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9 (10**)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10 and 11**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Grade (11)/12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Comic Sans MS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2762250" y="266700"/>
            <a:ext cx="3562350" cy="1104900"/>
          </a:xfrm>
          <a:prstGeom prst="rect">
            <a:avLst/>
          </a:prstGeom>
          <a:solidFill>
            <a:srgbClr val="FFFFFF"/>
          </a:solidFill>
          <a:ln w="57150" cmpd="thickThin">
            <a:solidFill>
              <a:srgbClr val="000000"/>
            </a:solidFill>
            <a:miter lim="800000"/>
            <a:headEnd/>
            <a:tailEnd/>
          </a:ln>
        </p:spPr>
        <p:txBody>
          <a:bodyPr wrap="square" lIns="45720" tIns="59436" rIns="45720" bIns="59436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en-US" sz="1800" b="1" i="0" strike="noStrike" dirty="0" smtClean="0">
                <a:solidFill>
                  <a:srgbClr val="000000"/>
                </a:solidFill>
                <a:latin typeface="Comic Sans MS"/>
              </a:rPr>
              <a:t>Scenarios </a:t>
            </a:r>
            <a:r>
              <a:rPr lang="en-US" sz="1800" b="1" i="0" strike="noStrike" dirty="0">
                <a:solidFill>
                  <a:srgbClr val="000000"/>
                </a:solidFill>
                <a:latin typeface="Comic Sans MS"/>
              </a:rPr>
              <a:t>for Students in </a:t>
            </a:r>
          </a:p>
          <a:p>
            <a:pPr algn="ctr" rtl="0">
              <a:defRPr sz="1000"/>
            </a:pPr>
            <a:r>
              <a:rPr lang="en-US" sz="1800" b="1" i="0" strike="noStrike" dirty="0">
                <a:solidFill>
                  <a:srgbClr val="000000"/>
                </a:solidFill>
                <a:latin typeface="Comic Sans MS"/>
              </a:rPr>
              <a:t>K-12/7-12/9-12 </a:t>
            </a:r>
          </a:p>
          <a:p>
            <a:pPr algn="ctr" rtl="0">
              <a:defRPr sz="1000"/>
            </a:pPr>
            <a:r>
              <a:rPr lang="en-US" sz="1800" b="1" i="0" strike="noStrike" dirty="0">
                <a:solidFill>
                  <a:srgbClr val="000000"/>
                </a:solidFill>
                <a:latin typeface="Comic Sans MS"/>
              </a:rPr>
              <a:t>Language Sequence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09800" y="6096000"/>
            <a:ext cx="51054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36576" tIns="41148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00" b="0" i="0" strike="noStrike" dirty="0">
                <a:solidFill>
                  <a:srgbClr val="000000"/>
                </a:solidFill>
                <a:latin typeface="Comic Sans MS"/>
              </a:rPr>
              <a:t>*indicates CAPP (college advanced placement for credit) courses</a:t>
            </a:r>
          </a:p>
          <a:p>
            <a:pPr algn="l" rtl="0">
              <a:defRPr sz="1000"/>
            </a:pPr>
            <a:r>
              <a:rPr lang="en-US" sz="1200" b="0" i="0" strike="noStrike" dirty="0">
                <a:solidFill>
                  <a:srgbClr val="000000"/>
                </a:solidFill>
                <a:latin typeface="Comic Sans MS"/>
              </a:rPr>
              <a:t>**Could advance on Teacher recommendation</a:t>
            </a:r>
          </a:p>
          <a:p>
            <a:pPr algn="l" rtl="0">
              <a:defRPr sz="1000"/>
            </a:pPr>
            <a:endParaRPr lang="en-US" sz="1200" b="0" i="0" strike="noStrike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"/>
            <a:ext cx="7239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6248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b="1" dirty="0" smtClean="0">
                <a:latin typeface="Comic Sans MS" pitchFamily="66" charset="0"/>
              </a:rPr>
              <a:t>Assessment doesn’t mean             “Sink or Swim”</a:t>
            </a:r>
          </a:p>
          <a:p>
            <a:pPr algn="ctr" eaLnBrk="1" hangingPunct="1">
              <a:buFontTx/>
              <a:buNone/>
            </a:pPr>
            <a:endParaRPr lang="en-US" b="1" dirty="0" smtClean="0">
              <a:latin typeface="Comic Sans MS" pitchFamily="66" charset="0"/>
            </a:endParaRPr>
          </a:p>
          <a:p>
            <a:pPr algn="r" eaLnBrk="1" hangingPunct="1">
              <a:buFontTx/>
              <a:buNone/>
            </a:pPr>
            <a:r>
              <a:rPr lang="en-US" b="1" dirty="0" smtClean="0">
                <a:latin typeface="Comic Sans MS" pitchFamily="66" charset="0"/>
              </a:rPr>
              <a:t>Assessment</a:t>
            </a:r>
          </a:p>
          <a:p>
            <a:pPr algn="r" eaLnBrk="1" hangingPunct="1">
              <a:buFontTx/>
              <a:buNone/>
            </a:pPr>
            <a:r>
              <a:rPr lang="en-US" b="1" dirty="0" smtClean="0">
                <a:latin typeface="Comic Sans MS" pitchFamily="66" charset="0"/>
              </a:rPr>
              <a:t>“FOR”</a:t>
            </a:r>
          </a:p>
          <a:p>
            <a:pPr algn="r" eaLnBrk="1" hangingPunct="1">
              <a:buFontTx/>
              <a:buNone/>
            </a:pPr>
            <a:r>
              <a:rPr lang="en-US" b="1" dirty="0" smtClean="0">
                <a:latin typeface="Comic Sans MS" pitchFamily="66" charset="0"/>
              </a:rPr>
              <a:t>Learning</a:t>
            </a:r>
          </a:p>
          <a:p>
            <a:pPr algn="r" eaLnBrk="1" hangingPunct="1">
              <a:buFontTx/>
              <a:buNone/>
            </a:pPr>
            <a:r>
              <a:rPr lang="en-US" b="1" dirty="0" smtClean="0">
                <a:solidFill>
                  <a:srgbClr val="FF0066"/>
                </a:solidFill>
                <a:latin typeface="Comic Sans MS" pitchFamily="66" charset="0"/>
              </a:rPr>
              <a:t>vs.</a:t>
            </a:r>
          </a:p>
          <a:p>
            <a:pPr algn="r" eaLnBrk="1" hangingPunct="1">
              <a:buFontTx/>
              <a:buNone/>
            </a:pPr>
            <a:r>
              <a:rPr lang="en-US" b="1" dirty="0" smtClean="0">
                <a:latin typeface="Comic Sans MS" pitchFamily="66" charset="0"/>
              </a:rPr>
              <a:t>Assessment</a:t>
            </a:r>
          </a:p>
          <a:p>
            <a:pPr algn="r" eaLnBrk="1" hangingPunct="1">
              <a:buFontTx/>
              <a:buNone/>
            </a:pPr>
            <a:r>
              <a:rPr lang="en-US" b="1" dirty="0" smtClean="0">
                <a:latin typeface="Comic Sans MS" pitchFamily="66" charset="0"/>
              </a:rPr>
              <a:t>“OF”</a:t>
            </a:r>
          </a:p>
          <a:p>
            <a:pPr algn="r" eaLnBrk="1" hangingPunct="1">
              <a:buFontTx/>
              <a:buNone/>
            </a:pPr>
            <a:r>
              <a:rPr lang="en-US" b="1" dirty="0" smtClean="0">
                <a:latin typeface="Comic Sans MS" pitchFamily="66" charset="0"/>
              </a:rPr>
              <a:t>Learning</a:t>
            </a:r>
          </a:p>
          <a:p>
            <a:pPr algn="ctr" eaLnBrk="1" hangingPunct="1">
              <a:buFontTx/>
              <a:buNone/>
            </a:pPr>
            <a:endParaRPr lang="en-US" b="1" dirty="0" smtClean="0">
              <a:latin typeface="Comic Sans MS" pitchFamily="66" charset="0"/>
            </a:endParaRPr>
          </a:p>
          <a:p>
            <a:pPr algn="ctr" eaLnBrk="1" hangingPunct="1">
              <a:buFontTx/>
              <a:buNone/>
            </a:pPr>
            <a:endParaRPr lang="en-US" b="1" dirty="0" smtClean="0">
              <a:latin typeface="Comic Sans MS" pitchFamily="66" charset="0"/>
            </a:endParaRPr>
          </a:p>
        </p:txBody>
      </p:sp>
      <p:pic>
        <p:nvPicPr>
          <p:cNvPr id="113668" name="Picture 4" descr="j02889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828800"/>
            <a:ext cx="30368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Advantages for Students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Students can stay in a level more than 2 years</a:t>
            </a:r>
          </a:p>
          <a:p>
            <a:r>
              <a:rPr lang="en-US" dirty="0" smtClean="0">
                <a:latin typeface="Comic Sans MS" pitchFamily="66" charset="0"/>
              </a:rPr>
              <a:t>Takes away promotion via “seat time”</a:t>
            </a:r>
          </a:p>
          <a:p>
            <a:r>
              <a:rPr lang="en-US" dirty="0" smtClean="0">
                <a:latin typeface="Comic Sans MS" pitchFamily="66" charset="0"/>
              </a:rPr>
              <a:t>Students </a:t>
            </a:r>
            <a:r>
              <a:rPr lang="en-US" dirty="0" smtClean="0">
                <a:latin typeface="Comic Sans MS" pitchFamily="66" charset="0"/>
              </a:rPr>
              <a:t>feel less stress in </a:t>
            </a:r>
            <a:r>
              <a:rPr lang="en-US" dirty="0" smtClean="0">
                <a:latin typeface="Comic Sans MS" pitchFamily="66" charset="0"/>
              </a:rPr>
              <a:t>learning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Time to explore multiple “topics” in same level (with same </a:t>
            </a:r>
            <a:r>
              <a:rPr lang="en-US" dirty="0" smtClean="0">
                <a:latin typeface="Comic Sans MS" pitchFamily="66" charset="0"/>
              </a:rPr>
              <a:t>learning targets)=high level of                  student interest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70660" name="Picture 4" descr="http://freepages.rootsweb.ancestry.com/~nielsp/233/clipart/scrbeans/htm/fin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953000"/>
            <a:ext cx="2514600" cy="1667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Advantages for </a:t>
            </a:r>
            <a:r>
              <a:rPr lang="en-US" b="1" dirty="0" smtClean="0">
                <a:latin typeface="Comic Sans MS" pitchFamily="66" charset="0"/>
              </a:rPr>
              <a:t>Staff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Snapshot of overall class “ability” from day one</a:t>
            </a:r>
          </a:p>
          <a:p>
            <a:r>
              <a:rPr lang="en-US" dirty="0" smtClean="0">
                <a:latin typeface="Comic Sans MS" pitchFamily="66" charset="0"/>
              </a:rPr>
              <a:t>Better equipped to assess and address individual student </a:t>
            </a:r>
            <a:r>
              <a:rPr lang="en-US" dirty="0" smtClean="0">
                <a:latin typeface="Comic Sans MS" pitchFamily="66" charset="0"/>
              </a:rPr>
              <a:t>needs</a:t>
            </a:r>
          </a:p>
          <a:p>
            <a:r>
              <a:rPr lang="en-US" dirty="0" smtClean="0">
                <a:latin typeface="Comic Sans MS" pitchFamily="66" charset="0"/>
              </a:rPr>
              <a:t>Better equipped for “combined classes”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Articulation made easy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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69634" name="Picture 2" descr="http://www.amherst.lib.nh.us/Images/CheckoffScreenBean_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648200"/>
            <a:ext cx="1867645" cy="1524000"/>
          </a:xfrm>
          <a:prstGeom prst="rect">
            <a:avLst/>
          </a:prstGeom>
          <a:noFill/>
        </p:spPr>
      </p:pic>
      <p:pic>
        <p:nvPicPr>
          <p:cNvPr id="69636" name="Picture 4" descr="http://www.09h09.com/2004/screenbe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Comic Sans MS" pitchFamily="66" charset="0"/>
              </a:rPr>
              <a:t>Advantages for </a:t>
            </a:r>
            <a:r>
              <a:rPr lang="en-US" sz="4000" dirty="0" smtClean="0">
                <a:latin typeface="Comic Sans MS" pitchFamily="66" charset="0"/>
              </a:rPr>
              <a:t>Teachers </a:t>
            </a:r>
            <a:r>
              <a:rPr lang="en-US" sz="4000" dirty="0" err="1" smtClean="0">
                <a:latin typeface="Comic Sans MS" pitchFamily="66" charset="0"/>
              </a:rPr>
              <a:t>con’t</a:t>
            </a:r>
            <a:r>
              <a:rPr lang="en-US" sz="4000" dirty="0" smtClean="0">
                <a:latin typeface="Comic Sans MS" pitchFamily="66" charset="0"/>
              </a:rPr>
              <a:t>.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Standards-based Report Cards—done!</a:t>
            </a:r>
          </a:p>
          <a:p>
            <a:r>
              <a:rPr lang="en-US" dirty="0" smtClean="0">
                <a:latin typeface="Comic Sans MS" pitchFamily="66" charset="0"/>
              </a:rPr>
              <a:t>P/T </a:t>
            </a:r>
            <a:r>
              <a:rPr lang="en-US" dirty="0" smtClean="0">
                <a:latin typeface="Comic Sans MS" pitchFamily="66" charset="0"/>
              </a:rPr>
              <a:t>conf. question more easily </a:t>
            </a:r>
            <a:r>
              <a:rPr lang="en-US" dirty="0" smtClean="0">
                <a:latin typeface="Comic Sans MS" pitchFamily="66" charset="0"/>
              </a:rPr>
              <a:t>answered: </a:t>
            </a:r>
            <a:r>
              <a:rPr lang="en-US" dirty="0" smtClean="0">
                <a:latin typeface="Comic Sans MS" pitchFamily="66" charset="0"/>
              </a:rPr>
              <a:t>“So, what can Kate really do with his Japanese?”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7" descr="Untitle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86200"/>
            <a:ext cx="4191000" cy="233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Comic Sans MS" pitchFamily="66" charset="0"/>
              </a:rPr>
              <a:t>5 Keys to Quality Classroom Assessment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Why Assess</a:t>
            </a:r>
          </a:p>
          <a:p>
            <a:pPr marL="514350" indent="-514350" algn="r">
              <a:buNone/>
            </a:pPr>
            <a:r>
              <a:rPr lang="en-US" sz="2000" b="1" dirty="0" smtClean="0">
                <a:solidFill>
                  <a:schemeClr val="bg2"/>
                </a:solidFill>
                <a:latin typeface="Comic Sans MS" pitchFamily="66" charset="0"/>
              </a:rPr>
              <a:t>Assessment processes and Results serve clear and Appropriate Purposes</a:t>
            </a:r>
          </a:p>
          <a:p>
            <a:pPr marL="514350" indent="-51435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2. Assess what?</a:t>
            </a:r>
          </a:p>
          <a:p>
            <a:pPr marL="514350" indent="-514350" algn="r">
              <a:buNone/>
            </a:pPr>
            <a:r>
              <a:rPr lang="en-US" sz="2000" b="1" dirty="0" smtClean="0">
                <a:solidFill>
                  <a:schemeClr val="bg2"/>
                </a:solidFill>
                <a:latin typeface="Comic Sans MS" pitchFamily="66" charset="0"/>
              </a:rPr>
              <a:t>Assessments reflect clear and valued student learning targets</a:t>
            </a:r>
          </a:p>
          <a:p>
            <a:pPr marL="514350" indent="-51435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3. Assess how?</a:t>
            </a:r>
          </a:p>
          <a:p>
            <a:pPr marL="514350" indent="-514350" algn="r">
              <a:buNone/>
            </a:pPr>
            <a:r>
              <a:rPr lang="en-US" sz="2000" b="1" dirty="0" smtClean="0">
                <a:solidFill>
                  <a:schemeClr val="bg2"/>
                </a:solidFill>
                <a:latin typeface="Comic Sans MS" pitchFamily="66" charset="0"/>
              </a:rPr>
              <a:t>Learning Targets are translated into assessments that yield accurate results</a:t>
            </a:r>
          </a:p>
          <a:p>
            <a:pPr marL="514350" indent="-51435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4. Communicate how?</a:t>
            </a:r>
          </a:p>
          <a:p>
            <a:pPr marL="514350" indent="-514350" algn="r">
              <a:buNone/>
            </a:pPr>
            <a:r>
              <a:rPr lang="en-US" sz="2000" b="1" dirty="0" smtClean="0">
                <a:solidFill>
                  <a:schemeClr val="bg2"/>
                </a:solidFill>
                <a:latin typeface="Comic Sans MS" pitchFamily="66" charset="0"/>
              </a:rPr>
              <a:t>Assessment results are managed well and communicated effectively</a:t>
            </a:r>
            <a:endParaRPr lang="en-US" sz="2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5. Involve Students how?</a:t>
            </a:r>
          </a:p>
          <a:p>
            <a:pPr marL="514350" indent="-514350" algn="r">
              <a:buNone/>
            </a:pPr>
            <a:r>
              <a:rPr lang="en-US" sz="2000" b="1" dirty="0" smtClean="0">
                <a:solidFill>
                  <a:schemeClr val="bg2"/>
                </a:solidFill>
                <a:latin typeface="Comic Sans MS" pitchFamily="66" charset="0"/>
              </a:rPr>
              <a:t>Students are involved in their own Assessment</a:t>
            </a:r>
          </a:p>
          <a:p>
            <a:pPr marL="514350" indent="-514350">
              <a:buNone/>
            </a:pPr>
            <a:endParaRPr lang="en-US" sz="2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sz="2800" b="1" dirty="0">
              <a:latin typeface="Comic Sans MS" pitchFamily="66" charset="0"/>
            </a:endParaRPr>
          </a:p>
        </p:txBody>
      </p:sp>
      <p:pic>
        <p:nvPicPr>
          <p:cNvPr id="4" name="Picture 4" descr="j00787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762000"/>
            <a:ext cx="1981200" cy="82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       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Class </a:t>
            </a:r>
            <a:r>
              <a:rPr lang="en-US" dirty="0" smtClean="0">
                <a:latin typeface="Comic Sans MS" pitchFamily="66" charset="0"/>
              </a:rPr>
              <a:t>names           </a:t>
            </a:r>
            <a:r>
              <a:rPr lang="en-US" dirty="0" smtClean="0">
                <a:latin typeface="Comic Sans MS" pitchFamily="66" charset="0"/>
              </a:rPr>
              <a:t>Less </a:t>
            </a:r>
            <a:r>
              <a:rPr lang="en-US" dirty="0" smtClean="0">
                <a:latin typeface="Comic Sans MS" pitchFamily="66" charset="0"/>
              </a:rPr>
              <a:t>competition between languages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Articulation beyond High </a:t>
            </a:r>
            <a:r>
              <a:rPr lang="en-US" dirty="0" smtClean="0">
                <a:latin typeface="Comic Sans MS" pitchFamily="66" charset="0"/>
              </a:rPr>
              <a:t>School          Portfolio of Learning Journey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Scheduling            More Control for Japanese Department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3074" name="Picture 2" descr="C:\Users\Owner\Pictures\Microsoft Clip Organizer\hh0236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572000"/>
            <a:ext cx="1494015" cy="1600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52578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smtClean="0">
                <a:latin typeface="MS Gothic" pitchFamily="49" charset="-128"/>
                <a:ea typeface="MS Gothic" pitchFamily="49" charset="-128"/>
              </a:rPr>
              <a:t>七転八起</a:t>
            </a:r>
            <a:endParaRPr lang="en-US" sz="3200" b="1" dirty="0">
              <a:latin typeface="MS Gothic" pitchFamily="49" charset="-128"/>
              <a:ea typeface="MS Gothic" pitchFamily="49" charset="-128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810000" y="762000"/>
            <a:ext cx="9906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352800" y="1752600"/>
            <a:ext cx="9906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7162800" y="2819400"/>
            <a:ext cx="9906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3124200" y="3886200"/>
            <a:ext cx="9906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60198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Cambria" pitchFamily="18" charset="0"/>
              </a:rPr>
              <a:t>Fall Seven Times, Get up Eight</a:t>
            </a:r>
            <a:endParaRPr lang="en-US" sz="2400" b="1" i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143000"/>
            <a:ext cx="7543800" cy="4343400"/>
          </a:xfrm>
        </p:spPr>
        <p:txBody>
          <a:bodyPr/>
          <a:lstStyle/>
          <a:p>
            <a:pPr algn="ctr"/>
            <a:r>
              <a:rPr lang="en-US" sz="4400" b="1" dirty="0" smtClean="0"/>
              <a:t>The Long Range Plan: </a:t>
            </a:r>
            <a:br>
              <a:rPr lang="en-US" sz="4400" b="1" dirty="0" smtClean="0"/>
            </a:br>
            <a:r>
              <a:rPr lang="en-US" sz="4400" b="1" dirty="0" smtClean="0"/>
              <a:t>Get it in Place Now!</a:t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Key Question:  What will the “end” look like as you look at the beginning?</a:t>
            </a:r>
            <a:br>
              <a:rPr lang="en-US" sz="3600" b="1" dirty="0" smtClean="0"/>
            </a:br>
            <a:endParaRPr lang="en-US" sz="3600" b="1" dirty="0" smtClean="0"/>
          </a:p>
        </p:txBody>
      </p:sp>
      <p:pic>
        <p:nvPicPr>
          <p:cNvPr id="45061" name="Picture 5" descr="j00787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981200"/>
            <a:ext cx="4198938" cy="1751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7386638" cy="4497388"/>
          </a:xfrm>
          <a:noFill/>
          <a:ln/>
        </p:spPr>
        <p:txBody>
          <a:bodyPr/>
          <a:lstStyle/>
          <a:p>
            <a:r>
              <a:rPr lang="en-US" dirty="0" smtClean="0"/>
              <a:t>Develop your </a:t>
            </a:r>
            <a:r>
              <a:rPr lang="en-US" dirty="0" smtClean="0"/>
              <a:t>transition </a:t>
            </a:r>
            <a:r>
              <a:rPr lang="en-US" dirty="0" smtClean="0"/>
              <a:t>team(s), </a:t>
            </a:r>
            <a:r>
              <a:rPr lang="en-US" dirty="0" smtClean="0"/>
              <a:t>“early on” in the process</a:t>
            </a:r>
          </a:p>
          <a:p>
            <a:r>
              <a:rPr lang="en-US" dirty="0" smtClean="0"/>
              <a:t>End of HS:  how will it change?   (don’t assume the obvious)</a:t>
            </a:r>
          </a:p>
        </p:txBody>
      </p:sp>
      <p:pic>
        <p:nvPicPr>
          <p:cNvPr id="47110" name="Picture 6" descr="DSC004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657600"/>
            <a:ext cx="3886200" cy="2914650"/>
          </a:xfrm>
          <a:prstGeom prst="rect">
            <a:avLst/>
          </a:prstGeom>
          <a:noFill/>
        </p:spPr>
      </p:pic>
      <p:pic>
        <p:nvPicPr>
          <p:cNvPr id="96262" name="Picture 6" descr="DSCF0047 (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05200"/>
            <a:ext cx="2343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2819400" y="4953000"/>
            <a:ext cx="838200" cy="0"/>
          </a:xfrm>
          <a:prstGeom prst="line">
            <a:avLst/>
          </a:prstGeom>
          <a:noFill/>
          <a:ln w="1047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0"/>
            <a:ext cx="8229600" cy="1143000"/>
          </a:xfrm>
          <a:noFill/>
          <a:ln w="98425">
            <a:solidFill>
              <a:schemeClr val="bg1"/>
            </a:solidFill>
          </a:ln>
        </p:spPr>
        <p:txBody>
          <a:bodyPr/>
          <a:lstStyle/>
          <a:p>
            <a:r>
              <a:rPr lang="en-US" altLang="zh-CN" sz="2000" b="1" dirty="0">
                <a:solidFill>
                  <a:srgbClr val="FFFF00"/>
                </a:solidFill>
                <a:ea typeface="宋体" pitchFamily="2" charset="-122"/>
              </a:rPr>
              <a:t>K-8 study of WL = 4.9 years of study at HS level (by minutes)</a:t>
            </a:r>
            <a:br>
              <a:rPr lang="en-US" altLang="zh-CN" sz="2000" b="1" dirty="0">
                <a:solidFill>
                  <a:srgbClr val="FFFF00"/>
                </a:solidFill>
                <a:ea typeface="宋体" pitchFamily="2" charset="-122"/>
              </a:rPr>
            </a:br>
            <a:r>
              <a:rPr lang="en-US" altLang="zh-CN" sz="2000" b="1" dirty="0">
                <a:solidFill>
                  <a:srgbClr val="FFFF00"/>
                </a:solidFill>
                <a:ea typeface="宋体" pitchFamily="2" charset="-122"/>
              </a:rPr>
              <a:t>3-8 study of WL = 4.1 years of study at HS level (by minutes)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  <a:t/>
            </a:r>
            <a:b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ea typeface="宋体" pitchFamily="2" charset="-122"/>
              </a:rPr>
            </a:b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229600" cy="3962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K-12 </a:t>
            </a:r>
            <a:r>
              <a:rPr lang="en-US" altLang="zh-CN" sz="2800" b="1" dirty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program started in 1993</a:t>
            </a:r>
          </a:p>
          <a:p>
            <a:pPr>
              <a:lnSpc>
                <a:spcPct val="8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K-5 program concentrates on “content-related” curriculum</a:t>
            </a:r>
          </a:p>
          <a:p>
            <a:pPr>
              <a:lnSpc>
                <a:spcPct val="8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K-10 </a:t>
            </a:r>
            <a:r>
              <a:rPr lang="en-US" altLang="zh-CN" sz="2800" b="1" dirty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program---no textbook, uses sets of classrooms materials and resources</a:t>
            </a:r>
          </a:p>
          <a:p>
            <a:pPr>
              <a:lnSpc>
                <a:spcPct val="8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Comic Sans MS" pitchFamily="66" charset="0"/>
                <a:ea typeface="宋体" pitchFamily="2" charset="-122"/>
              </a:rPr>
              <a:t>Junior and Senior years of HS---can take classes for college credit (earning 21-24 college credits)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14400" y="228600"/>
            <a:ext cx="769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sz="2800" b="1" dirty="0">
                <a:solidFill>
                  <a:srgbClr val="FFFF66"/>
                </a:solidFill>
                <a:ea typeface="宋体" pitchFamily="2" charset="-122"/>
              </a:rPr>
              <a:t>K-12 World Language</a:t>
            </a:r>
          </a:p>
          <a:p>
            <a:pPr algn="r"/>
            <a:r>
              <a:rPr lang="en-US" altLang="zh-CN" sz="2800" b="1" dirty="0">
                <a:solidFill>
                  <a:srgbClr val="FFFF66"/>
                </a:solidFill>
                <a:ea typeface="宋体" pitchFamily="2" charset="-122"/>
              </a:rPr>
              <a:t>Menasha Joint School District </a:t>
            </a:r>
          </a:p>
          <a:p>
            <a:pPr algn="r"/>
            <a:r>
              <a:rPr lang="en-US" altLang="zh-CN" sz="2800" b="1" dirty="0">
                <a:solidFill>
                  <a:srgbClr val="FFFF66"/>
                </a:solidFill>
                <a:ea typeface="宋体" pitchFamily="2" charset="-122"/>
              </a:rPr>
              <a:t>Menasha, WI </a:t>
            </a:r>
          </a:p>
        </p:txBody>
      </p:sp>
      <p:pic>
        <p:nvPicPr>
          <p:cNvPr id="31750" name="Picture 6" descr="MJSDLogo_FullTe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2581275" cy="1171575"/>
          </a:xfrm>
          <a:prstGeom prst="rect">
            <a:avLst/>
          </a:prstGeom>
          <a:noFill/>
        </p:spPr>
      </p:pic>
      <p:sp>
        <p:nvSpPr>
          <p:cNvPr id="6" name="5-Point Star 5"/>
          <p:cNvSpPr/>
          <p:nvPr/>
        </p:nvSpPr>
        <p:spPr>
          <a:xfrm>
            <a:off x="228600" y="4953000"/>
            <a:ext cx="762000" cy="762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7386638" cy="4497388"/>
          </a:xfrm>
        </p:spPr>
        <p:txBody>
          <a:bodyPr/>
          <a:lstStyle/>
          <a:p>
            <a:r>
              <a:rPr lang="en-US" sz="2800" dirty="0" smtClean="0">
                <a:latin typeface="Comic Sans MS" pitchFamily="66" charset="0"/>
              </a:rPr>
              <a:t>WL teacher professional development, mentors, contacts (district versus school program)</a:t>
            </a:r>
          </a:p>
          <a:p>
            <a:r>
              <a:rPr lang="en-US" sz="2800" dirty="0" smtClean="0">
                <a:latin typeface="Comic Sans MS" pitchFamily="66" charset="0"/>
              </a:rPr>
              <a:t>Plans for “extended” learning (home stays</a:t>
            </a:r>
            <a:r>
              <a:rPr lang="en-US" sz="2800" dirty="0" smtClean="0">
                <a:latin typeface="Comic Sans MS" pitchFamily="66" charset="0"/>
              </a:rPr>
              <a:t>, community events, </a:t>
            </a:r>
            <a:r>
              <a:rPr lang="en-US" sz="2800" dirty="0" smtClean="0">
                <a:latin typeface="Comic Sans MS" pitchFamily="66" charset="0"/>
              </a:rPr>
              <a:t>CLV, trips abroad, key pals, sister schools)</a:t>
            </a:r>
          </a:p>
          <a:p>
            <a:r>
              <a:rPr lang="en-US" sz="2800" dirty="0" smtClean="0">
                <a:latin typeface="Comic Sans MS" pitchFamily="66" charset="0"/>
              </a:rPr>
              <a:t>Plan </a:t>
            </a:r>
            <a:r>
              <a:rPr lang="en-US" sz="2800" dirty="0" smtClean="0">
                <a:latin typeface="Comic Sans MS" pitchFamily="66" charset="0"/>
              </a:rPr>
              <a:t>for your </a:t>
            </a:r>
            <a:r>
              <a:rPr lang="en-US" sz="2800" dirty="0" smtClean="0">
                <a:latin typeface="Comic Sans MS" pitchFamily="66" charset="0"/>
              </a:rPr>
              <a:t>LCTL’s (i.e. recruiting staff, materials, support)</a:t>
            </a:r>
          </a:p>
          <a:p>
            <a:r>
              <a:rPr lang="en-US" sz="2800" dirty="0" smtClean="0">
                <a:latin typeface="Comic Sans MS" pitchFamily="66" charset="0"/>
              </a:rPr>
              <a:t>Survey everyone!  A lot!  Don’t forget the students!</a:t>
            </a:r>
          </a:p>
          <a:p>
            <a:endParaRPr lang="en-US" sz="2800" dirty="0" smtClean="0"/>
          </a:p>
        </p:txBody>
      </p:sp>
      <p:pic>
        <p:nvPicPr>
          <p:cNvPr id="4" name="Picture 3" descr="Rock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5105400"/>
            <a:ext cx="1168106" cy="12954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95600" y="60960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+mn-cs"/>
              </a:rPr>
              <a:t>“A Rolling Stone Gather No Moss”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8 -0.00556 L 0.65521 -0.0055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Comic Sans MS" pitchFamily="66" charset="0"/>
              </a:rPr>
              <a:t>Seeing the Big Picture……</a:t>
            </a:r>
          </a:p>
        </p:txBody>
      </p:sp>
      <p:pic>
        <p:nvPicPr>
          <p:cNvPr id="117764" name="Picture 4" descr="j00788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676400"/>
            <a:ext cx="35052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838200" y="5486400"/>
            <a:ext cx="754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latin typeface="Comic Sans MS" pitchFamily="66" charset="0"/>
              </a:rPr>
              <a:t>“The Voyage is not in seeing new landscapes but in seeing with new eyes” </a:t>
            </a:r>
            <a:r>
              <a:rPr lang="en-US" sz="2000" b="1" dirty="0">
                <a:solidFill>
                  <a:srgbClr val="0000FF"/>
                </a:solidFill>
                <a:latin typeface="Comic Sans MS" pitchFamily="66" charset="0"/>
              </a:rPr>
              <a:t>–Marcel Proust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600200"/>
          </a:xfrm>
        </p:spPr>
        <p:txBody>
          <a:bodyPr/>
          <a:lstStyle/>
          <a:p>
            <a:r>
              <a:rPr lang="en-US" sz="3200" dirty="0">
                <a:latin typeface="Comic Sans MS" pitchFamily="66" charset="0"/>
              </a:rPr>
              <a:t>All students in the Menasha Joint School District will have the chance to experience and learn: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33800" y="2514600"/>
            <a:ext cx="2209800" cy="3733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 dirty="0">
                <a:latin typeface="Comic Sans MS" pitchFamily="66" charset="0"/>
              </a:rPr>
              <a:t>another language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 dirty="0">
                <a:latin typeface="Comic Sans MS" pitchFamily="66" charset="0"/>
              </a:rPr>
              <a:t>the culture of the peoples that speak that language</a:t>
            </a:r>
            <a:endParaRPr lang="en-US" sz="2400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en-US" sz="2400" dirty="0"/>
          </a:p>
        </p:txBody>
      </p:sp>
      <p:pic>
        <p:nvPicPr>
          <p:cNvPr id="78853" name="Picture 5" descr="&#10;outside 1.jpg                                                  000171B1SesslerL                       B8C63EAE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0400"/>
            <a:ext cx="3303588" cy="2478088"/>
          </a:xfrm>
          <a:prstGeom prst="rect">
            <a:avLst/>
          </a:prstGeom>
          <a:noFill/>
        </p:spPr>
      </p:pic>
      <p:pic>
        <p:nvPicPr>
          <p:cNvPr id="78856" name="Picture 8" descr="kites flying.jpg                                               0001479DSesslerL                       B8C63EAE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971800"/>
            <a:ext cx="2998788" cy="26495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60960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Comic Sans MS" pitchFamily="66" charset="0"/>
              </a:rPr>
              <a:t>Big Question:  how do we know they “learned”?</a:t>
            </a:r>
            <a:endParaRPr lang="en-US" sz="24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auto">
          <a:xfrm flipH="1">
            <a:off x="304800" y="152400"/>
            <a:ext cx="4572000" cy="2438400"/>
          </a:xfrm>
          <a:prstGeom prst="wedgeRoundRectCallout">
            <a:avLst>
              <a:gd name="adj1" fmla="val -43509"/>
              <a:gd name="adj2" fmla="val 97134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rgbClr val="0000FF"/>
                </a:solidFill>
                <a:latin typeface="Century Schoolbook" charset="0"/>
              </a:rPr>
              <a:t>When Menasha Began it’s</a:t>
            </a:r>
          </a:p>
          <a:p>
            <a:pPr algn="ctr"/>
            <a:r>
              <a:rPr lang="en-US" sz="2800" dirty="0">
                <a:solidFill>
                  <a:srgbClr val="0000FF"/>
                </a:solidFill>
                <a:latin typeface="Century Schoolbook" charset="0"/>
              </a:rPr>
              <a:t> </a:t>
            </a:r>
            <a:r>
              <a:rPr lang="en-US" sz="2800" dirty="0" smtClean="0">
                <a:solidFill>
                  <a:srgbClr val="FF3300"/>
                </a:solidFill>
                <a:latin typeface="Century Schoolbook" charset="0"/>
              </a:rPr>
              <a:t>K-12</a:t>
            </a:r>
            <a:r>
              <a:rPr lang="en-US" sz="2800" dirty="0" smtClean="0">
                <a:solidFill>
                  <a:srgbClr val="0000FF"/>
                </a:solidFill>
                <a:latin typeface="Century Schoolbook" charset="0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entury Schoolbook" charset="0"/>
              </a:rPr>
              <a:t>program in 1993</a:t>
            </a:r>
            <a:r>
              <a:rPr lang="en-US" sz="2800" dirty="0" smtClean="0">
                <a:solidFill>
                  <a:srgbClr val="0000FF"/>
                </a:solidFill>
                <a:latin typeface="Century Schoolbook" charset="0"/>
              </a:rPr>
              <a:t>,</a:t>
            </a:r>
            <a:endParaRPr lang="en-US" sz="2800" dirty="0">
              <a:solidFill>
                <a:srgbClr val="0000FF"/>
              </a:solidFill>
              <a:latin typeface="Century Schoolbook" charset="0"/>
            </a:endParaRPr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209800" y="2921000"/>
          <a:ext cx="5246688" cy="3937000"/>
        </p:xfrm>
        <a:graphic>
          <a:graphicData uri="http://schemas.openxmlformats.org/presentationml/2006/ole">
            <p:oleObj spid="_x0000_s2050" r:id="rId4" imgW="5245100" imgH="3937000" progId="">
              <p:embed/>
            </p:oleObj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5334000" y="762000"/>
            <a:ext cx="36576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Added 3 languages to the elementary school levels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Added HS Japanese classes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Offered no MS Japanese classes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 and HS German and Spanish classes already existed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5456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 autoUpdateAnimBg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K-12 Japanese Program:    4 Levels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3810000" cy="3200400"/>
          </a:xfrm>
        </p:spPr>
        <p:txBody>
          <a:bodyPr/>
          <a:lstStyle/>
          <a:p>
            <a:r>
              <a:rPr lang="en-US" sz="3600" b="1" dirty="0" smtClean="0">
                <a:latin typeface="Comic Sans MS" pitchFamily="66" charset="0"/>
              </a:rPr>
              <a:t>Beginning</a:t>
            </a:r>
          </a:p>
          <a:p>
            <a:r>
              <a:rPr lang="en-US" sz="3600" b="1" dirty="0" smtClean="0">
                <a:latin typeface="Comic Sans MS" pitchFamily="66" charset="0"/>
              </a:rPr>
              <a:t>Transitional</a:t>
            </a:r>
          </a:p>
          <a:p>
            <a:r>
              <a:rPr lang="en-US" sz="3600" b="1" dirty="0" smtClean="0">
                <a:latin typeface="Comic Sans MS" pitchFamily="66" charset="0"/>
              </a:rPr>
              <a:t>Intermediate</a:t>
            </a:r>
          </a:p>
          <a:p>
            <a:r>
              <a:rPr lang="en-US" sz="3600" b="1" dirty="0" smtClean="0">
                <a:latin typeface="Comic Sans MS" pitchFamily="66" charset="0"/>
              </a:rPr>
              <a:t>Advanced</a:t>
            </a:r>
            <a:endParaRPr lang="en-US" sz="3600" b="1" dirty="0">
              <a:latin typeface="Comic Sans MS" pitchFamily="66" charset="0"/>
            </a:endParaRPr>
          </a:p>
        </p:txBody>
      </p:sp>
      <p:pic>
        <p:nvPicPr>
          <p:cNvPr id="4" name="Picture 3" descr="japanese for communications cover pi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243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oreign language curriculum planning cover pix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962400"/>
            <a:ext cx="2057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Bent Arrow 5"/>
          <p:cNvSpPr/>
          <p:nvPr/>
        </p:nvSpPr>
        <p:spPr>
          <a:xfrm rot="5400000">
            <a:off x="6381750" y="2038350"/>
            <a:ext cx="1866900" cy="1828800"/>
          </a:xfrm>
          <a:prstGeom prst="bentArrow">
            <a:avLst>
              <a:gd name="adj1" fmla="val 25000"/>
              <a:gd name="adj2" fmla="val 25000"/>
              <a:gd name="adj3" fmla="val 26747"/>
              <a:gd name="adj4" fmla="val 43750"/>
            </a:avLst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28600"/>
            <a:ext cx="8915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chemeClr val="hlink"/>
                </a:solidFill>
              </a:rPr>
              <a:t>CONTENT-RELATED FLES INSTRUCTION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914400"/>
            <a:ext cx="46482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u="sng">
                <a:solidFill>
                  <a:srgbClr val="33CC33"/>
                </a:solidFill>
              </a:rPr>
              <a:t>INTEGRATING</a:t>
            </a: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800600" y="990600"/>
            <a:ext cx="4114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u="sng">
                <a:solidFill>
                  <a:srgbClr val="33CC33"/>
                </a:solidFill>
              </a:rPr>
              <a:t>REINFORCING</a:t>
            </a:r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267200" y="1219200"/>
            <a:ext cx="8382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and</a:t>
            </a:r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3400" y="6096000"/>
            <a:ext cx="822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Other areas of the Elementary School Curriculum</a:t>
            </a:r>
            <a:endParaRPr lang="en-US" sz="4400" b="1"/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3200400" y="1676400"/>
          <a:ext cx="3225800" cy="4495800"/>
        </p:xfrm>
        <a:graphic>
          <a:graphicData uri="http://schemas.openxmlformats.org/presentationml/2006/ole">
            <p:oleObj spid="_x0000_s1026" r:id="rId4" imgW="1270000" imgH="5168900" progId="">
              <p:embed/>
            </p:oleObj>
          </a:graphicData>
        </a:graphic>
      </p:graphicFrame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6248400" y="3962400"/>
            <a:ext cx="1371600" cy="838200"/>
          </a:xfrm>
          <a:prstGeom prst="cloudCallout">
            <a:avLst>
              <a:gd name="adj1" fmla="val -97685"/>
              <a:gd name="adj2" fmla="val 7272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1"/>
              <a:t>Ay </a:t>
            </a:r>
          </a:p>
          <a:p>
            <a:pPr algn="ctr"/>
            <a:r>
              <a:rPr lang="en-US" sz="1800" b="1"/>
              <a:t>Carumba</a:t>
            </a:r>
            <a:endParaRPr lang="en-US"/>
          </a:p>
        </p:txBody>
      </p:sp>
    </p:spTree>
  </p:cSld>
  <p:clrMapOvr>
    <a:masterClrMapping/>
  </p:clrMapOvr>
  <p:transition advTm="10944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  <p:bldP spid="6148" grpId="0" autoUpdateAnimBg="0"/>
      <p:bldP spid="6149" grpId="0" autoUpdateAnimBg="0"/>
      <p:bldP spid="6150" grpId="0" autoUpdateAnimBg="0"/>
      <p:bldP spid="6153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Comic Sans MS" pitchFamily="66" charset="0"/>
              </a:rPr>
              <a:t>What is looks like?</a:t>
            </a:r>
            <a:br>
              <a:rPr lang="en-US" b="1" i="1" dirty="0" smtClean="0">
                <a:latin typeface="Comic Sans MS" pitchFamily="66" charset="0"/>
              </a:rPr>
            </a:br>
            <a:r>
              <a:rPr lang="en-US" b="1" i="1" dirty="0" smtClean="0">
                <a:latin typeface="Comic Sans MS" pitchFamily="66" charset="0"/>
              </a:rPr>
              <a:t>Beginning Levels</a:t>
            </a:r>
            <a:endParaRPr lang="en-US" b="1" i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951037"/>
            <a:ext cx="5638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Grades K-5:  Elementary School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8600" y="6019800"/>
            <a:ext cx="4648200" cy="762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Grade 6:  Middle School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Down Arrow 4"/>
          <p:cNvSpPr/>
          <p:nvPr/>
        </p:nvSpPr>
        <p:spPr>
          <a:xfrm rot="19367279">
            <a:off x="2634044" y="2713651"/>
            <a:ext cx="4640868" cy="3721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3124200"/>
            <a:ext cx="182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Students stay in the language they learned in Elementary School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balance.gif (2180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447800"/>
            <a:ext cx="434340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762000" y="10668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Comic Sans MS" pitchFamily="66" charset="0"/>
              </a:rPr>
              <a:t>Articulation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5410200" y="6858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Comic Sans MS" pitchFamily="66" charset="0"/>
              </a:rPr>
              <a:t>Assessment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1066800" y="3657600"/>
            <a:ext cx="73152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latin typeface="Comic Sans MS" pitchFamily="66" charset="0"/>
              </a:rPr>
              <a:t>?’s to ask:  </a:t>
            </a:r>
          </a:p>
          <a:p>
            <a:pPr algn="ctr">
              <a:spcBef>
                <a:spcPct val="50000"/>
              </a:spcBef>
            </a:pPr>
            <a:r>
              <a:rPr lang="en-US" sz="3200" dirty="0">
                <a:latin typeface="Comic Sans MS" pitchFamily="66" charset="0"/>
              </a:rPr>
              <a:t>How are they related?  </a:t>
            </a:r>
          </a:p>
          <a:p>
            <a:pPr algn="ctr">
              <a:spcBef>
                <a:spcPct val="50000"/>
              </a:spcBef>
            </a:pPr>
            <a:r>
              <a:rPr lang="en-US" sz="3200" dirty="0">
                <a:latin typeface="Comic Sans MS" pitchFamily="66" charset="0"/>
              </a:rPr>
              <a:t>How does one rely on the other?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4600" y="6172200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8000"/>
                </a:solidFill>
                <a:latin typeface="Comic Sans MS" pitchFamily="66" charset="0"/>
              </a:rPr>
              <a:t>Assessment and Articulation are </a:t>
            </a:r>
            <a:r>
              <a:rPr lang="en-US" sz="2000" b="1" i="1" dirty="0" smtClean="0">
                <a:solidFill>
                  <a:srgbClr val="008000"/>
                </a:solidFill>
                <a:latin typeface="Comic Sans MS" pitchFamily="66" charset="0"/>
              </a:rPr>
              <a:t>great </a:t>
            </a:r>
            <a:r>
              <a:rPr lang="en-US" sz="2000" b="1" i="1" dirty="0" smtClean="0">
                <a:solidFill>
                  <a:srgbClr val="008000"/>
                </a:solidFill>
                <a:latin typeface="Comic Sans MS" pitchFamily="66" charset="0"/>
              </a:rPr>
              <a:t>“PR” </a:t>
            </a:r>
            <a:r>
              <a:rPr lang="en-US" sz="2000" b="1" i="1" dirty="0" smtClean="0">
                <a:solidFill>
                  <a:srgbClr val="008000"/>
                </a:solidFill>
                <a:latin typeface="Comic Sans MS" pitchFamily="66" charset="0"/>
              </a:rPr>
              <a:t>tools!</a:t>
            </a:r>
            <a:endParaRPr lang="en-US" sz="2000" b="1" i="1" dirty="0" smtClean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2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  <p:bldP spid="78854" grpId="0"/>
      <p:bldP spid="78855" grpId="0"/>
      <p:bldP spid="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</TotalTime>
  <Words>1194</Words>
  <Application>Microsoft Office PowerPoint</Application>
  <PresentationFormat>On-screen Show (4:3)</PresentationFormat>
  <Paragraphs>334</Paragraphs>
  <Slides>31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Default Design</vt:lpstr>
      <vt:lpstr>Kimono</vt:lpstr>
      <vt:lpstr>More than just a Japanese class….</vt:lpstr>
      <vt:lpstr>Slide 2</vt:lpstr>
      <vt:lpstr>K-8 study of WL = 4.9 years of study at HS level (by minutes) 3-8 study of WL = 4.1 years of study at HS level (by minutes) </vt:lpstr>
      <vt:lpstr>All students in the Menasha Joint School District will have the chance to experience and learn:</vt:lpstr>
      <vt:lpstr>Slide 5</vt:lpstr>
      <vt:lpstr>K-12 Japanese Program:    4 Levels</vt:lpstr>
      <vt:lpstr>Slide 7</vt:lpstr>
      <vt:lpstr>What is looks like? Beginning Levels</vt:lpstr>
      <vt:lpstr>Slide 9</vt:lpstr>
      <vt:lpstr>Why we needed to do this…</vt:lpstr>
      <vt:lpstr>Slide 11</vt:lpstr>
      <vt:lpstr>Slide 12</vt:lpstr>
      <vt:lpstr>Within each level….</vt:lpstr>
      <vt:lpstr>Slide 14</vt:lpstr>
      <vt:lpstr>Slide 15</vt:lpstr>
      <vt:lpstr>Slide 16</vt:lpstr>
      <vt:lpstr>Slide 17</vt:lpstr>
      <vt:lpstr>So, do the math and….</vt:lpstr>
      <vt:lpstr>Slide 19</vt:lpstr>
      <vt:lpstr>Slide 20</vt:lpstr>
      <vt:lpstr>Slide 21</vt:lpstr>
      <vt:lpstr>Slide 22</vt:lpstr>
      <vt:lpstr>Advantages for Students</vt:lpstr>
      <vt:lpstr>Advantages for Staff</vt:lpstr>
      <vt:lpstr>Advantages for Teachers con’t.</vt:lpstr>
      <vt:lpstr>5 Keys to Quality Classroom Assessment</vt:lpstr>
      <vt:lpstr>Challenges         Opportunities</vt:lpstr>
      <vt:lpstr>The Long Range Plan:  Get it in Place Now!     Key Question:  What will the “end” look like as you look at the beginning? </vt:lpstr>
      <vt:lpstr>Slide 29</vt:lpstr>
      <vt:lpstr>Slide 30</vt:lpstr>
      <vt:lpstr>Seeing the Big Picture……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Road Map to Success!</dc:title>
  <dc:creator>Lynn Sessler</dc:creator>
  <cp:lastModifiedBy>Owner</cp:lastModifiedBy>
  <cp:revision>75</cp:revision>
  <dcterms:created xsi:type="dcterms:W3CDTF">2008-08-07T14:22:24Z</dcterms:created>
  <dcterms:modified xsi:type="dcterms:W3CDTF">2011-09-23T11:51:12Z</dcterms:modified>
</cp:coreProperties>
</file>